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83" r:id="rId1"/>
  </p:sldMasterIdLst>
  <p:notesMasterIdLst>
    <p:notesMasterId r:id="rId2"/>
  </p:notesMasterIdLst>
  <p:sldIdLst>
    <p:sldId id="256" r:id="rId3"/>
    <p:sldId id="258" r:id="rId4"/>
    <p:sldId id="264" r:id="rId5"/>
    <p:sldId id="305" r:id="rId6"/>
    <p:sldId id="268" r:id="rId7"/>
    <p:sldId id="306" r:id="rId8"/>
    <p:sldId id="307" r:id="rId9"/>
    <p:sldId id="308" r:id="rId10"/>
    <p:sldId id="309" r:id="rId11"/>
    <p:sldId id="262" r:id="rId12"/>
    <p:sldId id="263" r:id="rId13"/>
    <p:sldId id="310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9D2BBE38-7191-48C5-88A7-9342148368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166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20" y="63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8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7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6" r:id="rId4"/>
    <p:sldLayoutId id="2147483658" r:id="rId5"/>
    <p:sldLayoutId id="2147483660" r:id="rId6"/>
    <p:sldLayoutId id="2147483661" r:id="rId7"/>
    <p:sldLayoutId id="2147483663" r:id="rId8"/>
    <p:sldLayoutId id="2147483664" r:id="rId9"/>
    <p:sldLayoutId id="2147483666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3.png"  /><Relationship Id="rId4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5.png"  /><Relationship Id="rId4" Type="http://schemas.openxmlformats.org/officeDocument/2006/relationships/image" Target="../media/image2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Delivery Box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IT Education Center 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828261" y="2319574"/>
            <a:ext cx="7487478" cy="708547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ko-KR" sz="2400" b="0" dirty="0" smtClean="0"/>
              <a:t>AI </a:t>
            </a:r>
            <a:r>
              <a:rPr lang="en-US" altLang="ko-KR" sz="2400" b="0" dirty="0"/>
              <a:t>O</a:t>
            </a:r>
            <a:r>
              <a:rPr lang="en-US" altLang="ko-KR" sz="2400" b="0" dirty="0" smtClean="0"/>
              <a:t>bject Recognition Program</a:t>
            </a:r>
            <a:endParaRPr sz="24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37373"/>
            <a:ext cx="6107845" cy="564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/>
              <a:t>Conclusions</a:t>
            </a:r>
            <a:endParaRPr lang="en-US" altLang="ko-KR" dirty="0"/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499" y="1659275"/>
            <a:ext cx="5488179" cy="540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200" dirty="0" smtClean="0"/>
              <a:t>Expected </a:t>
            </a:r>
            <a:r>
              <a:rPr lang="en-US" sz="2200" dirty="0"/>
              <a:t>Commercialization </a:t>
            </a:r>
            <a:r>
              <a:rPr lang="en-US" sz="2200" dirty="0" smtClean="0"/>
              <a:t>Results</a:t>
            </a:r>
            <a:endParaRPr lang="en-US" sz="2200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/>
          <p:cNvSpPr txBox="1"/>
          <p:nvPr/>
        </p:nvSpPr>
        <p:spPr>
          <a:xfrm>
            <a:off x="938499" y="2223086"/>
            <a:ext cx="6463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AB40"/>
              </a:buClr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It </a:t>
            </a:r>
            <a:r>
              <a:rPr lang="en-US" altLang="ko-KR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can be produced for notification and record keeping through camera and application </a:t>
            </a:r>
            <a:r>
              <a:rPr lang="en-US" altLang="ko-KR" sz="1800" dirty="0" smtClean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interworking</a:t>
            </a:r>
          </a:p>
          <a:p>
            <a:pPr marL="285750" indent="-285750">
              <a:buClr>
                <a:srgbClr val="FFAB40"/>
              </a:buClr>
              <a:buFont typeface="Arial" panose="020B0604020202020204" pitchFamily="34" charset="0"/>
              <a:buChar char="•"/>
            </a:pPr>
            <a:endParaRPr lang="ko-KR" altLang="en-US" sz="18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5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FFAB40"/>
              </a:buClr>
            </a:pPr>
            <a:r>
              <a:rPr lang="en-US" altLang="ko-KR" dirty="0"/>
              <a:t>The source of information</a:t>
            </a:r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https://universe.roboflow.com/parcel-cbbbq/parcelbox/dataset/9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4816563" y="2476364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accent1"/>
                </a:solidFill>
              </a:rPr>
              <a:t>Yolov5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816563" y="3311976"/>
            <a:ext cx="2390100" cy="6216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https://github.com/ultralytics/yolov5</a:t>
            </a: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2996488" y="30840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5875713" y="30840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102" y="1917765"/>
            <a:ext cx="2082571" cy="605571"/>
          </a:xfrm>
          <a:prstGeom prst="rect">
            <a:avLst/>
          </a:prstGeom>
        </p:spPr>
      </p:pic>
      <p:sp>
        <p:nvSpPr>
          <p:cNvPr id="26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1937337" y="2467446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DataSet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402" y="1903869"/>
            <a:ext cx="1690422" cy="6333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5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FFAB40"/>
              </a:buClr>
            </a:pPr>
            <a:r>
              <a:rPr lang="en-US" altLang="ko-KR" dirty="0"/>
              <a:t>The source of information</a:t>
            </a:r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937337" y="3418419"/>
            <a:ext cx="2390100" cy="408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https://</a:t>
            </a:r>
            <a:r>
              <a:rPr lang="en-US" dirty="0" smtClean="0"/>
              <a:t>www.python.org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4816563" y="2476364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accent1"/>
                </a:solidFill>
              </a:rPr>
              <a:t>Picture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816563" y="3430871"/>
            <a:ext cx="2390100" cy="423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https://</a:t>
            </a:r>
            <a:r>
              <a:rPr lang="en-US" dirty="0" smtClean="0"/>
              <a:t>ideogram.ai</a:t>
            </a: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2996488" y="30840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5875713" y="30840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6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1937337" y="2467446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accent1"/>
                </a:solidFill>
              </a:rPr>
              <a:t>Python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493" y="1430414"/>
            <a:ext cx="1214742" cy="12147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848" y="1914484"/>
            <a:ext cx="1724649" cy="50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00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051457" y="2603080"/>
            <a:ext cx="3041079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ko-KR" dirty="0"/>
              <a:t>production </a:t>
            </a:r>
            <a:r>
              <a:rPr lang="en-US" altLang="ko-KR" dirty="0" smtClean="0"/>
              <a:t>process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538500" y="3166510"/>
            <a:ext cx="2067000" cy="1216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Clr>
                <a:srgbClr val="FFAB40"/>
              </a:buClr>
              <a:buFont typeface="Arial" panose="020B0604020202020204" pitchFamily="34" charset="0"/>
              <a:buChar char="•"/>
            </a:pPr>
            <a:r>
              <a:rPr lang="en-US" altLang="ko-KR" dirty="0"/>
              <a:t>Programs to </a:t>
            </a:r>
            <a:r>
              <a:rPr lang="en-US" altLang="ko-KR" dirty="0" smtClean="0"/>
              <a:t>used</a:t>
            </a:r>
            <a:endParaRPr lang="en-US" altLang="ko-KR" dirty="0" smtClean="0"/>
          </a:p>
          <a:p>
            <a:pPr marL="285750" lvl="0" indent="-285750" algn="l">
              <a:buClr>
                <a:srgbClr val="FFAB40"/>
              </a:buClr>
              <a:buFont typeface="Arial" panose="020B0604020202020204" pitchFamily="34" charset="0"/>
              <a:buChar char="•"/>
            </a:pPr>
            <a:r>
              <a:rPr lang="en-US" altLang="ko-KR" dirty="0"/>
              <a:t>Programming procedures</a:t>
            </a:r>
            <a:endParaRPr lang="en-US" altLang="ko-KR" dirty="0" smtClean="0"/>
          </a:p>
          <a:p>
            <a:pPr marL="285750" lvl="0" indent="-285750" algn="l">
              <a:buClr>
                <a:srgbClr val="FFAB40"/>
              </a:buClr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114300" indent="0">
              <a:buClr>
                <a:srgbClr val="FFAB40"/>
              </a:buClr>
            </a:pP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5605497" y="2618120"/>
            <a:ext cx="3176867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ko-KR" dirty="0" smtClean="0"/>
              <a:t>Results, Conclusions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49" y="3181784"/>
            <a:ext cx="2270061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Clr>
                <a:srgbClr val="FFAB40"/>
              </a:buClr>
              <a:buFont typeface="Arial" panose="020B0604020202020204" pitchFamily="34" charset="0"/>
              <a:buChar char="•"/>
            </a:pPr>
            <a:r>
              <a:rPr lang="en-US" altLang="ko-KR" dirty="0"/>
              <a:t>Expected Commercialization </a:t>
            </a:r>
            <a:r>
              <a:rPr lang="en-US" altLang="ko-KR" dirty="0" smtClean="0"/>
              <a:t>Results</a:t>
            </a:r>
          </a:p>
          <a:p>
            <a:pPr marL="285750" lvl="0" indent="-285750" algn="l">
              <a:buClr>
                <a:srgbClr val="FFAB40"/>
              </a:buClr>
              <a:buFont typeface="Arial" panose="020B0604020202020204" pitchFamily="34" charset="0"/>
              <a:buChar char="•"/>
            </a:pPr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source of information</a:t>
            </a:r>
            <a:endParaRPr lang="en-US" altLang="ko-KR" dirty="0" smtClean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ko-KR" dirty="0"/>
              <a:t>Introduction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845729" y="3233389"/>
            <a:ext cx="2472435" cy="4352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rgbClr val="FFAB40"/>
              </a:buClr>
              <a:buFont typeface="Arial" panose="020B0604020202020204" pitchFamily="34" charset="0"/>
              <a:buChar char="•"/>
            </a:pPr>
            <a:r>
              <a:rPr lang="en-US" altLang="ko-KR" dirty="0"/>
              <a:t>N</a:t>
            </a:r>
            <a:r>
              <a:rPr lang="en-US" altLang="ko-KR" dirty="0" smtClean="0"/>
              <a:t>eed </a:t>
            </a:r>
            <a:r>
              <a:rPr lang="en-US" altLang="ko-KR" dirty="0"/>
              <a:t>for </a:t>
            </a:r>
            <a:r>
              <a:rPr lang="en-US" altLang="ko-KR" dirty="0" smtClean="0"/>
              <a:t>research</a:t>
            </a:r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3205483" cy="595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FFAB40"/>
              </a:buClr>
            </a:pPr>
            <a:r>
              <a:rPr lang="en-US" altLang="ko-KR" dirty="0"/>
              <a:t>Need for research</a:t>
            </a:r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660063" y="1087794"/>
            <a:ext cx="2067000" cy="4306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>
              <a:buClr>
                <a:srgbClr val="FFAB40"/>
              </a:buClr>
              <a:buFont typeface="Arial" panose="020B0604020202020204" pitchFamily="34" charset="0"/>
              <a:buChar char="•"/>
            </a:pPr>
            <a:r>
              <a:rPr lang="en-US" altLang="ko-KR" dirty="0" smtClean="0"/>
              <a:t>Apartment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2004476" y="1354194"/>
            <a:ext cx="6034952" cy="634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altLang="ko-KR" dirty="0" smtClean="0"/>
              <a:t>-Real-time </a:t>
            </a:r>
            <a:r>
              <a:rPr lang="en-US" altLang="ko-KR" dirty="0"/>
              <a:t>check in front of private entrance of apartment</a:t>
            </a:r>
            <a:br>
              <a:rPr lang="en-US" altLang="ko-KR" dirty="0"/>
            </a:br>
            <a:r>
              <a:rPr lang="en-US" altLang="ko-KR" dirty="0" smtClean="0"/>
              <a:t>-If </a:t>
            </a:r>
            <a:r>
              <a:rPr lang="en-US" altLang="ko-KR" dirty="0"/>
              <a:t>the package is recognized, a mobile phone alarm is </a:t>
            </a:r>
            <a:r>
              <a:rPr lang="en-US" altLang="ko-KR" dirty="0" smtClean="0"/>
              <a:t>sent</a:t>
            </a:r>
          </a:p>
          <a:p>
            <a:pPr marL="0" lvl="0" indent="0" algn="l"/>
            <a:r>
              <a:rPr lang="en-US" dirty="0" smtClean="0"/>
              <a:t>-</a:t>
            </a:r>
            <a:r>
              <a:rPr lang="en-US" altLang="ko-KR" dirty="0"/>
              <a:t>If stolen, check the time zone and the description of the thief</a:t>
            </a:r>
            <a:endParaRPr dirty="0"/>
          </a:p>
        </p:txBody>
      </p:sp>
      <p:sp>
        <p:nvSpPr>
          <p:cNvPr id="244" name="Google Shape;244;p46"/>
          <p:cNvSpPr/>
          <p:nvPr/>
        </p:nvSpPr>
        <p:spPr>
          <a:xfrm>
            <a:off x="1026200" y="104086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0709;p79"/>
          <p:cNvSpPr/>
          <p:nvPr/>
        </p:nvSpPr>
        <p:spPr>
          <a:xfrm>
            <a:off x="1190402" y="1189989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22" y="2254668"/>
            <a:ext cx="2373342" cy="23733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817" y="2254668"/>
            <a:ext cx="2373342" cy="23733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312" y="2254668"/>
            <a:ext cx="2373342" cy="2373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3205483" cy="595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FFAB40"/>
              </a:buClr>
            </a:pPr>
            <a:r>
              <a:rPr lang="en-US" altLang="ko-KR" dirty="0"/>
              <a:t>Need for research</a:t>
            </a:r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466769" y="1071862"/>
            <a:ext cx="3878095" cy="4306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ko-KR" dirty="0"/>
              <a:t>Joint Courier Storage </a:t>
            </a:r>
            <a:r>
              <a:rPr lang="en-US" altLang="ko-KR" dirty="0" smtClean="0"/>
              <a:t>Box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696085" y="1311467"/>
            <a:ext cx="7157786" cy="784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Tx/>
              <a:buChar char="-"/>
            </a:pPr>
            <a:r>
              <a:rPr lang="en-US" altLang="ko-KR" dirty="0" smtClean="0"/>
              <a:t>Send </a:t>
            </a:r>
            <a:r>
              <a:rPr lang="en-US" altLang="ko-KR" dirty="0"/>
              <a:t>mobile phone alarms to each owner when the package is </a:t>
            </a:r>
            <a:r>
              <a:rPr lang="en-US" altLang="ko-KR" dirty="0" smtClean="0"/>
              <a:t>recognized</a:t>
            </a:r>
          </a:p>
          <a:p>
            <a:pPr marL="285750" lvl="0" indent="-285750" algn="l">
              <a:buFontTx/>
              <a:buChar char="-"/>
            </a:pPr>
            <a:r>
              <a:rPr lang="en-US" dirty="0"/>
              <a:t>In order to prevent loss or change in places with separate storage areas such as dormitories and small apartments</a:t>
            </a:r>
            <a:endParaRPr dirty="0"/>
          </a:p>
        </p:txBody>
      </p:sp>
      <p:sp>
        <p:nvSpPr>
          <p:cNvPr id="244" name="Google Shape;244;p46"/>
          <p:cNvSpPr/>
          <p:nvPr/>
        </p:nvSpPr>
        <p:spPr>
          <a:xfrm>
            <a:off x="1026200" y="104086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644;p81"/>
          <p:cNvGrpSpPr/>
          <p:nvPr/>
        </p:nvGrpSpPr>
        <p:grpSpPr>
          <a:xfrm>
            <a:off x="1169339" y="1151905"/>
            <a:ext cx="398322" cy="371013"/>
            <a:chOff x="7070872" y="2410871"/>
            <a:chExt cx="398322" cy="371013"/>
          </a:xfrm>
        </p:grpSpPr>
        <p:sp>
          <p:nvSpPr>
            <p:cNvPr id="12" name="Google Shape;11645;p81"/>
            <p:cNvSpPr/>
            <p:nvPr/>
          </p:nvSpPr>
          <p:spPr>
            <a:xfrm>
              <a:off x="7204643" y="2603364"/>
              <a:ext cx="123586" cy="107641"/>
            </a:xfrm>
            <a:custGeom>
              <a:avLst/>
              <a:gdLst/>
              <a:ahLst/>
              <a:cxnLst/>
              <a:rect l="l" t="t" r="r" b="b"/>
              <a:pathLst>
                <a:path w="3883" h="3382" extrusionOk="0">
                  <a:moveTo>
                    <a:pt x="1942" y="1"/>
                  </a:moveTo>
                  <a:cubicBezTo>
                    <a:pt x="1846" y="1"/>
                    <a:pt x="1751" y="96"/>
                    <a:pt x="1751" y="203"/>
                  </a:cubicBezTo>
                  <a:lnTo>
                    <a:pt x="1751" y="2072"/>
                  </a:lnTo>
                  <a:lnTo>
                    <a:pt x="132" y="3013"/>
                  </a:lnTo>
                  <a:cubicBezTo>
                    <a:pt x="37" y="3072"/>
                    <a:pt x="1" y="3192"/>
                    <a:pt x="60" y="3287"/>
                  </a:cubicBezTo>
                  <a:cubicBezTo>
                    <a:pt x="84" y="3346"/>
                    <a:pt x="156" y="3382"/>
                    <a:pt x="215" y="3382"/>
                  </a:cubicBezTo>
                  <a:cubicBezTo>
                    <a:pt x="251" y="3382"/>
                    <a:pt x="298" y="3370"/>
                    <a:pt x="322" y="3358"/>
                  </a:cubicBezTo>
                  <a:lnTo>
                    <a:pt x="1942" y="2418"/>
                  </a:lnTo>
                  <a:lnTo>
                    <a:pt x="3573" y="3358"/>
                  </a:lnTo>
                  <a:cubicBezTo>
                    <a:pt x="3596" y="3370"/>
                    <a:pt x="3632" y="3382"/>
                    <a:pt x="3668" y="3382"/>
                  </a:cubicBezTo>
                  <a:cubicBezTo>
                    <a:pt x="3751" y="3382"/>
                    <a:pt x="3811" y="3358"/>
                    <a:pt x="3835" y="3287"/>
                  </a:cubicBezTo>
                  <a:cubicBezTo>
                    <a:pt x="3882" y="3192"/>
                    <a:pt x="3847" y="3072"/>
                    <a:pt x="3763" y="3013"/>
                  </a:cubicBezTo>
                  <a:lnTo>
                    <a:pt x="2144" y="2072"/>
                  </a:lnTo>
                  <a:lnTo>
                    <a:pt x="2144" y="203"/>
                  </a:lnTo>
                  <a:cubicBezTo>
                    <a:pt x="2144" y="96"/>
                    <a:pt x="2049" y="1"/>
                    <a:pt x="19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646;p81"/>
            <p:cNvSpPr/>
            <p:nvPr/>
          </p:nvSpPr>
          <p:spPr>
            <a:xfrm>
              <a:off x="7203147" y="2410871"/>
              <a:ext cx="133421" cy="178902"/>
            </a:xfrm>
            <a:custGeom>
              <a:avLst/>
              <a:gdLst/>
              <a:ahLst/>
              <a:cxnLst/>
              <a:rect l="l" t="t" r="r" b="b"/>
              <a:pathLst>
                <a:path w="4192" h="5621" extrusionOk="0">
                  <a:moveTo>
                    <a:pt x="2131" y="405"/>
                  </a:moveTo>
                  <a:cubicBezTo>
                    <a:pt x="2631" y="405"/>
                    <a:pt x="3048" y="822"/>
                    <a:pt x="3048" y="1322"/>
                  </a:cubicBezTo>
                  <a:lnTo>
                    <a:pt x="3048" y="1441"/>
                  </a:lnTo>
                  <a:lnTo>
                    <a:pt x="3036" y="1441"/>
                  </a:lnTo>
                  <a:cubicBezTo>
                    <a:pt x="2762" y="1381"/>
                    <a:pt x="2679" y="1012"/>
                    <a:pt x="2679" y="1012"/>
                  </a:cubicBezTo>
                  <a:cubicBezTo>
                    <a:pt x="2667" y="941"/>
                    <a:pt x="2608" y="881"/>
                    <a:pt x="2524" y="858"/>
                  </a:cubicBezTo>
                  <a:cubicBezTo>
                    <a:pt x="2515" y="856"/>
                    <a:pt x="2506" y="855"/>
                    <a:pt x="2497" y="855"/>
                  </a:cubicBezTo>
                  <a:cubicBezTo>
                    <a:pt x="2435" y="855"/>
                    <a:pt x="2375" y="889"/>
                    <a:pt x="2334" y="941"/>
                  </a:cubicBezTo>
                  <a:cubicBezTo>
                    <a:pt x="1977" y="1417"/>
                    <a:pt x="1191" y="1429"/>
                    <a:pt x="1179" y="1429"/>
                  </a:cubicBezTo>
                  <a:cubicBezTo>
                    <a:pt x="1143" y="1429"/>
                    <a:pt x="1131" y="1429"/>
                    <a:pt x="1119" y="1441"/>
                  </a:cubicBezTo>
                  <a:lnTo>
                    <a:pt x="1119" y="1322"/>
                  </a:lnTo>
                  <a:cubicBezTo>
                    <a:pt x="1119" y="822"/>
                    <a:pt x="1536" y="405"/>
                    <a:pt x="2036" y="405"/>
                  </a:cubicBezTo>
                  <a:close/>
                  <a:moveTo>
                    <a:pt x="976" y="1965"/>
                  </a:moveTo>
                  <a:lnTo>
                    <a:pt x="976" y="2215"/>
                  </a:lnTo>
                  <a:cubicBezTo>
                    <a:pt x="941" y="2191"/>
                    <a:pt x="905" y="2143"/>
                    <a:pt x="905" y="2084"/>
                  </a:cubicBezTo>
                  <a:cubicBezTo>
                    <a:pt x="905" y="2036"/>
                    <a:pt x="917" y="2012"/>
                    <a:pt x="953" y="1977"/>
                  </a:cubicBezTo>
                  <a:cubicBezTo>
                    <a:pt x="965" y="1977"/>
                    <a:pt x="965" y="1977"/>
                    <a:pt x="976" y="1965"/>
                  </a:cubicBezTo>
                  <a:close/>
                  <a:moveTo>
                    <a:pt x="3215" y="1977"/>
                  </a:moveTo>
                  <a:cubicBezTo>
                    <a:pt x="3239" y="2012"/>
                    <a:pt x="3251" y="2048"/>
                    <a:pt x="3251" y="2084"/>
                  </a:cubicBezTo>
                  <a:cubicBezTo>
                    <a:pt x="3251" y="2143"/>
                    <a:pt x="3227" y="2179"/>
                    <a:pt x="3191" y="2215"/>
                  </a:cubicBezTo>
                  <a:lnTo>
                    <a:pt x="3191" y="1977"/>
                  </a:lnTo>
                  <a:close/>
                  <a:moveTo>
                    <a:pt x="2441" y="1393"/>
                  </a:moveTo>
                  <a:cubicBezTo>
                    <a:pt x="2512" y="1536"/>
                    <a:pt x="2631" y="1679"/>
                    <a:pt x="2810" y="1750"/>
                  </a:cubicBezTo>
                  <a:lnTo>
                    <a:pt x="2810" y="2322"/>
                  </a:lnTo>
                  <a:cubicBezTo>
                    <a:pt x="2810" y="2679"/>
                    <a:pt x="2524" y="2941"/>
                    <a:pt x="2191" y="2941"/>
                  </a:cubicBezTo>
                  <a:lnTo>
                    <a:pt x="2012" y="2941"/>
                  </a:lnTo>
                  <a:cubicBezTo>
                    <a:pt x="1667" y="2941"/>
                    <a:pt x="1381" y="2667"/>
                    <a:pt x="1381" y="2322"/>
                  </a:cubicBezTo>
                  <a:lnTo>
                    <a:pt x="1381" y="1798"/>
                  </a:lnTo>
                  <a:cubicBezTo>
                    <a:pt x="1631" y="1774"/>
                    <a:pt x="2096" y="1679"/>
                    <a:pt x="2441" y="1393"/>
                  </a:cubicBezTo>
                  <a:close/>
                  <a:moveTo>
                    <a:pt x="2286" y="3346"/>
                  </a:moveTo>
                  <a:lnTo>
                    <a:pt x="2286" y="3453"/>
                  </a:lnTo>
                  <a:lnTo>
                    <a:pt x="2310" y="3453"/>
                  </a:lnTo>
                  <a:lnTo>
                    <a:pt x="2084" y="3679"/>
                  </a:lnTo>
                  <a:lnTo>
                    <a:pt x="1869" y="3477"/>
                  </a:lnTo>
                  <a:lnTo>
                    <a:pt x="1869" y="3346"/>
                  </a:lnTo>
                  <a:close/>
                  <a:moveTo>
                    <a:pt x="2048" y="0"/>
                  </a:moveTo>
                  <a:cubicBezTo>
                    <a:pt x="1322" y="0"/>
                    <a:pt x="726" y="596"/>
                    <a:pt x="726" y="1322"/>
                  </a:cubicBezTo>
                  <a:lnTo>
                    <a:pt x="726" y="1667"/>
                  </a:lnTo>
                  <a:cubicBezTo>
                    <a:pt x="607" y="1774"/>
                    <a:pt x="512" y="1917"/>
                    <a:pt x="512" y="2096"/>
                  </a:cubicBezTo>
                  <a:cubicBezTo>
                    <a:pt x="512" y="2393"/>
                    <a:pt x="738" y="2632"/>
                    <a:pt x="1036" y="2643"/>
                  </a:cubicBezTo>
                  <a:cubicBezTo>
                    <a:pt x="1107" y="2882"/>
                    <a:pt x="1274" y="3096"/>
                    <a:pt x="1500" y="3215"/>
                  </a:cubicBezTo>
                  <a:lnTo>
                    <a:pt x="1500" y="3322"/>
                  </a:lnTo>
                  <a:lnTo>
                    <a:pt x="691" y="3632"/>
                  </a:lnTo>
                  <a:cubicBezTo>
                    <a:pt x="619" y="3655"/>
                    <a:pt x="0" y="3917"/>
                    <a:pt x="0" y="4715"/>
                  </a:cubicBezTo>
                  <a:lnTo>
                    <a:pt x="0" y="5418"/>
                  </a:lnTo>
                  <a:cubicBezTo>
                    <a:pt x="0" y="5525"/>
                    <a:pt x="84" y="5608"/>
                    <a:pt x="191" y="5608"/>
                  </a:cubicBezTo>
                  <a:lnTo>
                    <a:pt x="691" y="5608"/>
                  </a:lnTo>
                  <a:cubicBezTo>
                    <a:pt x="798" y="5608"/>
                    <a:pt x="893" y="5525"/>
                    <a:pt x="893" y="5418"/>
                  </a:cubicBezTo>
                  <a:cubicBezTo>
                    <a:pt x="893" y="5310"/>
                    <a:pt x="798" y="5227"/>
                    <a:pt x="691" y="5227"/>
                  </a:cubicBezTo>
                  <a:lnTo>
                    <a:pt x="393" y="5227"/>
                  </a:lnTo>
                  <a:lnTo>
                    <a:pt x="393" y="4715"/>
                  </a:lnTo>
                  <a:cubicBezTo>
                    <a:pt x="393" y="4167"/>
                    <a:pt x="834" y="4013"/>
                    <a:pt x="846" y="4001"/>
                  </a:cubicBezTo>
                  <a:lnTo>
                    <a:pt x="857" y="4001"/>
                  </a:lnTo>
                  <a:lnTo>
                    <a:pt x="1608" y="3715"/>
                  </a:lnTo>
                  <a:lnTo>
                    <a:pt x="1989" y="4108"/>
                  </a:lnTo>
                  <a:cubicBezTo>
                    <a:pt x="2024" y="4132"/>
                    <a:pt x="2084" y="4167"/>
                    <a:pt x="2119" y="4167"/>
                  </a:cubicBezTo>
                  <a:cubicBezTo>
                    <a:pt x="2179" y="4167"/>
                    <a:pt x="2227" y="4132"/>
                    <a:pt x="2262" y="4108"/>
                  </a:cubicBezTo>
                  <a:lnTo>
                    <a:pt x="2631" y="3715"/>
                  </a:lnTo>
                  <a:lnTo>
                    <a:pt x="3370" y="4013"/>
                  </a:lnTo>
                  <a:lnTo>
                    <a:pt x="3393" y="4013"/>
                  </a:lnTo>
                  <a:cubicBezTo>
                    <a:pt x="3405" y="4013"/>
                    <a:pt x="3834" y="4179"/>
                    <a:pt x="3834" y="4727"/>
                  </a:cubicBezTo>
                  <a:lnTo>
                    <a:pt x="3834" y="5239"/>
                  </a:lnTo>
                  <a:lnTo>
                    <a:pt x="1334" y="5239"/>
                  </a:lnTo>
                  <a:cubicBezTo>
                    <a:pt x="1227" y="5239"/>
                    <a:pt x="1143" y="5322"/>
                    <a:pt x="1143" y="5430"/>
                  </a:cubicBezTo>
                  <a:cubicBezTo>
                    <a:pt x="1143" y="5537"/>
                    <a:pt x="1227" y="5620"/>
                    <a:pt x="1334" y="5620"/>
                  </a:cubicBezTo>
                  <a:lnTo>
                    <a:pt x="4048" y="5620"/>
                  </a:lnTo>
                  <a:cubicBezTo>
                    <a:pt x="4108" y="5608"/>
                    <a:pt x="4191" y="5525"/>
                    <a:pt x="4191" y="5418"/>
                  </a:cubicBezTo>
                  <a:lnTo>
                    <a:pt x="4191" y="4715"/>
                  </a:lnTo>
                  <a:cubicBezTo>
                    <a:pt x="4191" y="3917"/>
                    <a:pt x="3572" y="3655"/>
                    <a:pt x="3501" y="3632"/>
                  </a:cubicBezTo>
                  <a:lnTo>
                    <a:pt x="2703" y="3322"/>
                  </a:lnTo>
                  <a:lnTo>
                    <a:pt x="2703" y="3215"/>
                  </a:lnTo>
                  <a:cubicBezTo>
                    <a:pt x="2917" y="3096"/>
                    <a:pt x="3084" y="2882"/>
                    <a:pt x="3167" y="2643"/>
                  </a:cubicBezTo>
                  <a:cubicBezTo>
                    <a:pt x="3453" y="2620"/>
                    <a:pt x="3679" y="2382"/>
                    <a:pt x="3679" y="2096"/>
                  </a:cubicBezTo>
                  <a:cubicBezTo>
                    <a:pt x="3679" y="1917"/>
                    <a:pt x="3596" y="1774"/>
                    <a:pt x="3465" y="1667"/>
                  </a:cubicBezTo>
                  <a:lnTo>
                    <a:pt x="3465" y="1322"/>
                  </a:lnTo>
                  <a:cubicBezTo>
                    <a:pt x="3465" y="596"/>
                    <a:pt x="2870" y="0"/>
                    <a:pt x="2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647;p81"/>
            <p:cNvSpPr/>
            <p:nvPr/>
          </p:nvSpPr>
          <p:spPr>
            <a:xfrm>
              <a:off x="7334245" y="2602600"/>
              <a:ext cx="134949" cy="179284"/>
            </a:xfrm>
            <a:custGeom>
              <a:avLst/>
              <a:gdLst/>
              <a:ahLst/>
              <a:cxnLst/>
              <a:rect l="l" t="t" r="r" b="b"/>
              <a:pathLst>
                <a:path w="4240" h="5633" extrusionOk="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39" y="845"/>
                    <a:pt x="2530" y="844"/>
                    <a:pt x="2521" y="844"/>
                  </a:cubicBezTo>
                  <a:cubicBezTo>
                    <a:pt x="2456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1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51" y="2180"/>
                    <a:pt x="3215" y="2203"/>
                  </a:cubicBezTo>
                  <a:lnTo>
                    <a:pt x="3215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29" y="2144"/>
                    <a:pt x="929" y="2084"/>
                  </a:cubicBezTo>
                  <a:cubicBezTo>
                    <a:pt x="929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42" y="1406"/>
                  </a:moveTo>
                  <a:cubicBezTo>
                    <a:pt x="2513" y="1537"/>
                    <a:pt x="2632" y="1680"/>
                    <a:pt x="2811" y="1763"/>
                  </a:cubicBezTo>
                  <a:lnTo>
                    <a:pt x="2811" y="2323"/>
                  </a:lnTo>
                  <a:cubicBezTo>
                    <a:pt x="2834" y="2668"/>
                    <a:pt x="2549" y="2954"/>
                    <a:pt x="2191" y="2954"/>
                  </a:cubicBezTo>
                  <a:lnTo>
                    <a:pt x="2013" y="2954"/>
                  </a:lnTo>
                  <a:cubicBezTo>
                    <a:pt x="1668" y="2954"/>
                    <a:pt x="1382" y="2668"/>
                    <a:pt x="1382" y="2323"/>
                  </a:cubicBezTo>
                  <a:lnTo>
                    <a:pt x="1382" y="1799"/>
                  </a:lnTo>
                  <a:cubicBezTo>
                    <a:pt x="1644" y="1775"/>
                    <a:pt x="2084" y="1680"/>
                    <a:pt x="2442" y="1406"/>
                  </a:cubicBezTo>
                  <a:close/>
                  <a:moveTo>
                    <a:pt x="2311" y="3335"/>
                  </a:moveTo>
                  <a:lnTo>
                    <a:pt x="2322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8" y="5609"/>
                    <a:pt x="894" y="5525"/>
                    <a:pt x="894" y="5418"/>
                  </a:cubicBezTo>
                  <a:cubicBezTo>
                    <a:pt x="894" y="5311"/>
                    <a:pt x="798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1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39" y="5537"/>
                    <a:pt x="4239" y="5430"/>
                  </a:cubicBezTo>
                  <a:lnTo>
                    <a:pt x="4239" y="4739"/>
                  </a:lnTo>
                  <a:cubicBezTo>
                    <a:pt x="4204" y="3918"/>
                    <a:pt x="3573" y="3668"/>
                    <a:pt x="3501" y="3632"/>
                  </a:cubicBezTo>
                  <a:lnTo>
                    <a:pt x="2715" y="3323"/>
                  </a:lnTo>
                  <a:lnTo>
                    <a:pt x="2715" y="3216"/>
                  </a:lnTo>
                  <a:cubicBezTo>
                    <a:pt x="2918" y="3096"/>
                    <a:pt x="3084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5" y="1668"/>
                  </a:cubicBezTo>
                  <a:lnTo>
                    <a:pt x="3465" y="1322"/>
                  </a:lnTo>
                  <a:cubicBezTo>
                    <a:pt x="3465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648;p81"/>
            <p:cNvSpPr/>
            <p:nvPr/>
          </p:nvSpPr>
          <p:spPr>
            <a:xfrm>
              <a:off x="7070872" y="2602600"/>
              <a:ext cx="134949" cy="179284"/>
            </a:xfrm>
            <a:custGeom>
              <a:avLst/>
              <a:gdLst/>
              <a:ahLst/>
              <a:cxnLst/>
              <a:rect l="l" t="t" r="r" b="b"/>
              <a:pathLst>
                <a:path w="4240" h="5633" extrusionOk="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40" y="845"/>
                    <a:pt x="2530" y="844"/>
                    <a:pt x="2521" y="844"/>
                  </a:cubicBezTo>
                  <a:cubicBezTo>
                    <a:pt x="2457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2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39" y="2180"/>
                    <a:pt x="3216" y="2203"/>
                  </a:cubicBezTo>
                  <a:lnTo>
                    <a:pt x="3216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30" y="2144"/>
                    <a:pt x="930" y="2084"/>
                  </a:cubicBezTo>
                  <a:cubicBezTo>
                    <a:pt x="930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54" y="1406"/>
                  </a:moveTo>
                  <a:cubicBezTo>
                    <a:pt x="2525" y="1537"/>
                    <a:pt x="2644" y="1680"/>
                    <a:pt x="2823" y="1763"/>
                  </a:cubicBezTo>
                  <a:lnTo>
                    <a:pt x="2823" y="2323"/>
                  </a:lnTo>
                  <a:cubicBezTo>
                    <a:pt x="2835" y="2668"/>
                    <a:pt x="2549" y="2954"/>
                    <a:pt x="2204" y="2954"/>
                  </a:cubicBezTo>
                  <a:lnTo>
                    <a:pt x="2025" y="2954"/>
                  </a:lnTo>
                  <a:cubicBezTo>
                    <a:pt x="1680" y="2954"/>
                    <a:pt x="1406" y="2668"/>
                    <a:pt x="1406" y="2323"/>
                  </a:cubicBezTo>
                  <a:lnTo>
                    <a:pt x="1406" y="1799"/>
                  </a:lnTo>
                  <a:cubicBezTo>
                    <a:pt x="1656" y="1775"/>
                    <a:pt x="2120" y="1680"/>
                    <a:pt x="2454" y="1406"/>
                  </a:cubicBezTo>
                  <a:close/>
                  <a:moveTo>
                    <a:pt x="2311" y="3335"/>
                  </a:moveTo>
                  <a:lnTo>
                    <a:pt x="2323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9" y="5609"/>
                    <a:pt x="894" y="5525"/>
                    <a:pt x="894" y="5418"/>
                  </a:cubicBezTo>
                  <a:cubicBezTo>
                    <a:pt x="894" y="5311"/>
                    <a:pt x="799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2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40" y="5537"/>
                    <a:pt x="4240" y="5430"/>
                  </a:cubicBezTo>
                  <a:lnTo>
                    <a:pt x="4240" y="4739"/>
                  </a:lnTo>
                  <a:cubicBezTo>
                    <a:pt x="4216" y="3918"/>
                    <a:pt x="3573" y="3668"/>
                    <a:pt x="3501" y="3632"/>
                  </a:cubicBezTo>
                  <a:lnTo>
                    <a:pt x="2716" y="3323"/>
                  </a:lnTo>
                  <a:lnTo>
                    <a:pt x="2716" y="3216"/>
                  </a:lnTo>
                  <a:cubicBezTo>
                    <a:pt x="2918" y="3096"/>
                    <a:pt x="3085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6" y="1668"/>
                  </a:cubicBezTo>
                  <a:lnTo>
                    <a:pt x="3466" y="1322"/>
                  </a:lnTo>
                  <a:cubicBezTo>
                    <a:pt x="3466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0" y="2243945"/>
            <a:ext cx="2390595" cy="23905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013" y="2243946"/>
            <a:ext cx="2385818" cy="23858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709" y="2243945"/>
            <a:ext cx="2385819" cy="238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521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/>
              <a:t>Production process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86" y="705591"/>
            <a:ext cx="1466491" cy="14664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8500" y="1014064"/>
            <a:ext cx="11609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1. Create </a:t>
            </a:r>
            <a:r>
              <a:rPr lang="en-US" altLang="ko-KR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 virtual </a:t>
            </a:r>
            <a:r>
              <a:rPr lang="en-US" altLang="ko-KR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environment in </a:t>
            </a:r>
            <a:r>
              <a:rPr lang="en-US" altLang="ko-KR" sz="1800" dirty="0" smtClean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lang="en-US" altLang="ko-KR" sz="18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US" altLang="ko-KR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 ExtraBold"/>
              </a:rPr>
              <a:t>2. Replicates yolov5's learning function </a:t>
            </a:r>
            <a:r>
              <a:rPr lang="en-US" altLang="ko-KR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 ExtraBold"/>
              </a:rPr>
              <a:t>Ai</a:t>
            </a:r>
          </a:p>
          <a:p>
            <a:r>
              <a:rPr lang="en-US" altLang="ko-KR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 ExtraBold"/>
              </a:rPr>
              <a:t> </a:t>
            </a:r>
            <a:r>
              <a:rPr lang="en-US" altLang="ko-KR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 ExtraBold"/>
              </a:rPr>
              <a:t>   </a:t>
            </a:r>
            <a:r>
              <a:rPr lang="en-US" altLang="ko-KR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 ExtraBold"/>
              </a:rPr>
              <a:t>process to a virtual </a:t>
            </a:r>
            <a:r>
              <a:rPr lang="en-US" altLang="ko-KR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 ExtraBold"/>
              </a:rPr>
              <a:t>environment</a:t>
            </a:r>
            <a:endParaRPr lang="ko-KR" altLang="en-US" sz="18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 Extra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200" y="2418628"/>
            <a:ext cx="6487430" cy="1324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521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/>
              <a:t>Production process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/>
          <p:cNvSpPr txBox="1"/>
          <p:nvPr/>
        </p:nvSpPr>
        <p:spPr>
          <a:xfrm>
            <a:off x="938500" y="1109223"/>
            <a:ext cx="11609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 ExtraBold"/>
              </a:rPr>
              <a:t>3</a:t>
            </a:r>
            <a:r>
              <a:rPr lang="en-US" altLang="ko-KR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 ExtraBold"/>
              </a:rPr>
              <a:t>. </a:t>
            </a:r>
            <a:r>
              <a:rPr lang="en-US" altLang="ko-KR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 ExtraBold"/>
              </a:rPr>
              <a:t>Learn the prepared </a:t>
            </a:r>
            <a:r>
              <a:rPr lang="en-US" altLang="ko-KR" sz="1800" dirty="0" smtClean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 ExtraBold"/>
              </a:rPr>
              <a:t>dataset </a:t>
            </a:r>
            <a:r>
              <a:rPr lang="en-US" altLang="ko-KR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 ExtraBold"/>
              </a:rPr>
              <a:t>from yolov5</a:t>
            </a:r>
            <a:br>
              <a:rPr lang="en-US" altLang="ko-KR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 ExtraBold"/>
              </a:rPr>
            </a:br>
            <a:r>
              <a:rPr lang="en-US" altLang="ko-KR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 ExtraBold"/>
              </a:rPr>
              <a:t>4. </a:t>
            </a:r>
            <a:r>
              <a:rPr lang="en-US" altLang="ko-KR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 ExtraBold"/>
              </a:rPr>
              <a:t>Run to check results</a:t>
            </a:r>
            <a:endParaRPr lang="ko-KR" altLang="en-US" sz="18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 Extra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800" y="1898619"/>
            <a:ext cx="5026311" cy="27779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142" y="824905"/>
            <a:ext cx="2310983" cy="86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9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1148" y="0"/>
            <a:ext cx="9478075" cy="5116876"/>
          </a:xfrm>
          <a:prstGeom prst="rect">
            <a:avLst/>
          </a:prstGeom>
        </p:spPr>
      </p:pic>
      <p:sp>
        <p:nvSpPr>
          <p:cNvPr id="33" name="Google Shape;206;p43"/>
          <p:cNvSpPr txBox="1">
            <a:spLocks/>
          </p:cNvSpPr>
          <p:nvPr/>
        </p:nvSpPr>
        <p:spPr>
          <a:xfrm>
            <a:off x="3167448" y="3783419"/>
            <a:ext cx="3068700" cy="598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2800" dirty="0" smtClean="0"/>
              <a:t>Result output</a:t>
            </a:r>
            <a:endParaRPr lang="en-US" sz="2800" dirty="0"/>
          </a:p>
        </p:txBody>
      </p:sp>
      <p:sp>
        <p:nvSpPr>
          <p:cNvPr id="35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391735" y="4382219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Python screen</a:t>
            </a:r>
            <a:endParaRPr dirty="0"/>
          </a:p>
        </p:txBody>
      </p:sp>
      <p:cxnSp>
        <p:nvCxnSpPr>
          <p:cNvPr id="36" name="Google Shape;209;p43"/>
          <p:cNvCxnSpPr/>
          <p:nvPr/>
        </p:nvCxnSpPr>
        <p:spPr>
          <a:xfrm>
            <a:off x="3015528" y="3858966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액자 2"/>
          <p:cNvSpPr/>
          <p:nvPr/>
        </p:nvSpPr>
        <p:spPr>
          <a:xfrm>
            <a:off x="4831557" y="1974056"/>
            <a:ext cx="800099" cy="795338"/>
          </a:xfrm>
          <a:prstGeom prst="frame">
            <a:avLst>
              <a:gd name="adj1" fmla="val 18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98281" y="1888331"/>
            <a:ext cx="333375" cy="857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31606" y="1850231"/>
            <a:ext cx="5286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solidFill>
                  <a:schemeClr val="bg1"/>
                </a:solidFill>
              </a:rPr>
              <a:t>Box 0.92%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75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4075" y="0"/>
            <a:ext cx="9478075" cy="5116876"/>
          </a:xfrm>
          <a:prstGeom prst="rect">
            <a:avLst/>
          </a:prstGeom>
        </p:spPr>
      </p:pic>
      <p:sp>
        <p:nvSpPr>
          <p:cNvPr id="33" name="Google Shape;206;p43"/>
          <p:cNvSpPr txBox="1">
            <a:spLocks/>
          </p:cNvSpPr>
          <p:nvPr/>
        </p:nvSpPr>
        <p:spPr>
          <a:xfrm>
            <a:off x="3167448" y="3783419"/>
            <a:ext cx="3068700" cy="598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2800" dirty="0" smtClean="0"/>
              <a:t>Result output</a:t>
            </a:r>
            <a:endParaRPr lang="en-US" sz="2800" dirty="0"/>
          </a:p>
        </p:txBody>
      </p:sp>
      <p:sp>
        <p:nvSpPr>
          <p:cNvPr id="35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391735" y="4382219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Python screen</a:t>
            </a:r>
            <a:endParaRPr dirty="0"/>
          </a:p>
        </p:txBody>
      </p:sp>
      <p:cxnSp>
        <p:nvCxnSpPr>
          <p:cNvPr id="36" name="Google Shape;209;p43"/>
          <p:cNvCxnSpPr/>
          <p:nvPr/>
        </p:nvCxnSpPr>
        <p:spPr>
          <a:xfrm>
            <a:off x="3015528" y="3858966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액자 2"/>
          <p:cNvSpPr/>
          <p:nvPr/>
        </p:nvSpPr>
        <p:spPr>
          <a:xfrm>
            <a:off x="5110164" y="2000250"/>
            <a:ext cx="800099" cy="795338"/>
          </a:xfrm>
          <a:prstGeom prst="frame">
            <a:avLst>
              <a:gd name="adj1" fmla="val 18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76888" y="1914525"/>
            <a:ext cx="333375" cy="857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510213" y="1876425"/>
            <a:ext cx="52863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Box 0.92%</a:t>
            </a:r>
            <a:endParaRPr lang="ko-KR" altLang="en-US" sz="5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91" y="1249253"/>
            <a:ext cx="3090109" cy="206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6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1935" y="0"/>
            <a:ext cx="9495935" cy="5131867"/>
          </a:xfrm>
          <a:prstGeom prst="rect">
            <a:avLst/>
          </a:prstGeom>
        </p:spPr>
      </p:pic>
      <p:sp>
        <p:nvSpPr>
          <p:cNvPr id="33" name="Google Shape;206;p43"/>
          <p:cNvSpPr txBox="1">
            <a:spLocks/>
          </p:cNvSpPr>
          <p:nvPr/>
        </p:nvSpPr>
        <p:spPr>
          <a:xfrm>
            <a:off x="3167448" y="3783419"/>
            <a:ext cx="3068700" cy="598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2800" dirty="0" smtClean="0"/>
              <a:t>Result output</a:t>
            </a:r>
            <a:endParaRPr lang="en-US" sz="2800" dirty="0"/>
          </a:p>
        </p:txBody>
      </p:sp>
      <p:sp>
        <p:nvSpPr>
          <p:cNvPr id="35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391735" y="4382219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Python screen</a:t>
            </a:r>
            <a:endParaRPr dirty="0"/>
          </a:p>
        </p:txBody>
      </p:sp>
      <p:cxnSp>
        <p:nvCxnSpPr>
          <p:cNvPr id="36" name="Google Shape;209;p43"/>
          <p:cNvCxnSpPr/>
          <p:nvPr/>
        </p:nvCxnSpPr>
        <p:spPr>
          <a:xfrm>
            <a:off x="3015528" y="3858966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608" y="653910"/>
            <a:ext cx="1948379" cy="28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62349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184</ep:Words>
  <ep:PresentationFormat>화면 슬라이드 쇼(16:9)</ep:PresentationFormat>
  <ep:Paragraphs>49</ep:Paragraphs>
  <ep:Slides>12</ep:Slides>
  <ep:Notes>12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Futuristic Background by Slidesgo</vt:lpstr>
      <vt:lpstr>Delivery Box</vt:lpstr>
      <vt:lpstr>01</vt:lpstr>
      <vt:lpstr>Need for research</vt:lpstr>
      <vt:lpstr>Need for research</vt:lpstr>
      <vt:lpstr>Production process</vt:lpstr>
      <vt:lpstr>Production process</vt:lpstr>
      <vt:lpstr>슬라이드 7</vt:lpstr>
      <vt:lpstr>슬라이드 8</vt:lpstr>
      <vt:lpstr>슬라이드 9</vt:lpstr>
      <vt:lpstr>Conclusions</vt:lpstr>
      <vt:lpstr>The source of information</vt:lpstr>
      <vt:lpstr>The source of information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wjy_1</cp:lastModifiedBy>
  <dcterms:modified xsi:type="dcterms:W3CDTF">2024-05-28T11:23:36.547</dcterms:modified>
  <cp:revision>19</cp:revision>
  <dc:title>Delivery Box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